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7" r:id="rId2"/>
    <p:sldId id="300" r:id="rId3"/>
    <p:sldId id="326" r:id="rId4"/>
    <p:sldId id="302" r:id="rId5"/>
    <p:sldId id="277" r:id="rId6"/>
    <p:sldId id="276" r:id="rId7"/>
    <p:sldId id="301" r:id="rId8"/>
    <p:sldId id="275" r:id="rId9"/>
    <p:sldId id="278" r:id="rId10"/>
    <p:sldId id="279" r:id="rId11"/>
    <p:sldId id="264" r:id="rId12"/>
    <p:sldId id="307" r:id="rId13"/>
    <p:sldId id="309" r:id="rId14"/>
    <p:sldId id="310" r:id="rId15"/>
    <p:sldId id="314" r:id="rId16"/>
    <p:sldId id="316" r:id="rId17"/>
    <p:sldId id="315" r:id="rId18"/>
    <p:sldId id="333" r:id="rId19"/>
    <p:sldId id="329" r:id="rId20"/>
    <p:sldId id="285" r:id="rId21"/>
    <p:sldId id="320" r:id="rId22"/>
    <p:sldId id="323" r:id="rId23"/>
    <p:sldId id="322" r:id="rId24"/>
    <p:sldId id="324" r:id="rId25"/>
    <p:sldId id="330" r:id="rId26"/>
    <p:sldId id="257" r:id="rId27"/>
    <p:sldId id="332" r:id="rId2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1098" autoAdjust="0"/>
  </p:normalViewPr>
  <p:slideViewPr>
    <p:cSldViewPr>
      <p:cViewPr varScale="1">
        <p:scale>
          <a:sx n="100" d="100"/>
          <a:sy n="100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2F7B9C5-F710-4CA0-9D91-9A25CA8EA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85A068-D9F0-4020-938B-7CC0EE8C4C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C3616F-F562-43FC-A98B-9D86AE75CBA8}" type="datetimeFigureOut">
              <a:rPr lang="nl-NL"/>
              <a:pPr>
                <a:defRPr/>
              </a:pPr>
              <a:t>5-3-2023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2B3676F3-70EF-4CC3-9D2E-30422E921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EFF5E644-FAFC-43EC-846E-A6E5CD952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003592-12DB-459A-9110-0CE79592AB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63CB35-59A8-4D4E-BCC0-E01729106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A3500C-169D-4B18-95E1-E600163430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3500C-169D-4B18-95E1-E6001634306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3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366AC6D1-D77E-4E3B-8BA7-296E7FAA7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9F5127AA-F8B9-45EA-95DF-04B45B0DC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3C614299-1A39-445D-84FE-B7FB017F7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A5244C-A8A9-45DD-BCA8-02E32AAC6C5C}" type="slidenum">
              <a:rPr lang="nl-NL" altLang="nl-NL" sz="1200" smtClean="0"/>
              <a:pPr/>
              <a:t>23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8903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3500C-169D-4B18-95E1-E6001634306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21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3500C-169D-4B18-95E1-E6001634306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84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3500C-169D-4B18-95E1-E6001634306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58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3500C-169D-4B18-95E1-E6001634306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98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3500C-169D-4B18-95E1-E60016343068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7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366AC6D1-D77E-4E3B-8BA7-296E7FAA7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9F5127AA-F8B9-45EA-95DF-04B45B0DC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3C614299-1A39-445D-84FE-B7FB017F7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A5244C-A8A9-45DD-BCA8-02E32AAC6C5C}" type="slidenum">
              <a:rPr lang="nl-NL" altLang="nl-NL" sz="1200" smtClean="0"/>
              <a:pPr/>
              <a:t>20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366AC6D1-D77E-4E3B-8BA7-296E7FAA7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9F5127AA-F8B9-45EA-95DF-04B45B0DC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3C614299-1A39-445D-84FE-B7FB017F7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A5244C-A8A9-45DD-BCA8-02E32AAC6C5C}" type="slidenum">
              <a:rPr lang="nl-NL" altLang="nl-NL" sz="1200" smtClean="0"/>
              <a:pPr/>
              <a:t>21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19726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366AC6D1-D77E-4E3B-8BA7-296E7FAA7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9F5127AA-F8B9-45EA-95DF-04B45B0DC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3C614299-1A39-445D-84FE-B7FB017F7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A5244C-A8A9-45DD-BCA8-02E32AAC6C5C}" type="slidenum">
              <a:rPr lang="nl-NL" altLang="nl-NL" sz="1200" smtClean="0"/>
              <a:pPr/>
              <a:t>22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34263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ACA35-DA8D-43FF-88F7-335C76532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5D77C0-6C03-4438-BDB6-D5D098F97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D756C-60D5-4EC9-9CC3-54ABC81B7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1F9C-D0B1-46A6-8A4F-70BC328987D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307680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97099-6C6D-4736-9C67-BBBB8CE22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E95BD-B2F2-42EB-B5E4-B2B5C77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7FEE0-ECDD-4FAA-BCAF-BA289A60E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4392A-EEDE-4176-9205-71750F8189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64499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6D7B12-B50E-4359-BEE3-2675B0F76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53822-1F32-49E3-BD4C-953B67E8F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5DF57-4375-4314-BE52-FEFB891F2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25ACF-E604-48D7-BF07-DB81BBECAA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40452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D022D-4686-41D8-8C61-BC06C0524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F0CE6C-08B3-468A-9E7C-211ED4350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7F878-069A-425D-9308-A7DDCB6A1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FA43-BB5B-4129-8A5B-42303C19398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20043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0AA46-E540-4B6D-8471-76D225A8B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3CF4D0-5638-4023-8032-9AFCDA3C9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782C9-0A02-41DC-B2D1-DCE8B39F2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C477-6F5F-4C43-A8CD-A0FAB9A5F6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23333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9C758-0900-4FCE-AEA4-E390F3218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8B017-6EE1-43C3-86B0-C71A4C932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EDBC7-E8B4-4003-92C9-6BEEB7085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9065-11CB-4EC6-AC03-A9F1454C40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65429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DC9FE5-DA90-47A9-87DC-F9B20190B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6FE372-7FCB-43AA-9576-9C780EC77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5A8D8B-06FE-49FD-A5D3-074E5C547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4CD6-7F59-46BA-814E-A403186DDB8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52441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1CFE52-A6A0-4EFB-BCCA-7F9A53C91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2B65B4-132A-4125-9729-0939CA9AC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910EFF-B671-44CF-BBFA-BA20749BC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15E5-047D-4EEC-B559-93C0B42999B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076304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31ED4D-EA7B-4556-B74C-4C5E2CD13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0BAC76-9001-4CB8-B29B-D9305DD35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1FEBCF-A664-4589-A649-11E706675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3F32-7E3F-4C90-BE0D-8B267F2DB67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17661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E8FEC-99C1-4F64-BFE3-E8D71966C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F04D2-98B9-42D5-8BE2-C579A6417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4D3DC-2310-4FA8-88F0-47DE49460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5FFF-DB47-4B44-A112-E38DA3B31CB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6429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C456A-1FCA-46A5-A162-679793426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BAF81-4AD0-4589-BF55-16D9C8216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463C9-3D69-4D50-A568-F17536FA4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D49AE-8781-4EEC-872F-BB63494DF5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75145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DE1A2E-65B3-4D88-B8AC-75553CF4A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2D0D6C-6E5F-49DB-83C8-FB1A59ECA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3819A8-318B-4B3F-A493-8E6AC7616D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DA58A6-7259-428E-935E-0DAEDDAB29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B9B5F3-54B7-47CF-8C64-0952AB1652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AC7BB1-C4D7-4986-AD9B-9D058D6202E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hoek 2">
            <a:extLst>
              <a:ext uri="{FF2B5EF4-FFF2-40B4-BE49-F238E27FC236}">
                <a16:creationId xmlns:a16="http://schemas.microsoft.com/office/drawing/2014/main" id="{150B8BF2-D7F0-4421-8649-FF1BB177D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215900" cy="1444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4099" name="Rechthoek 4">
            <a:extLst>
              <a:ext uri="{FF2B5EF4-FFF2-40B4-BE49-F238E27FC236}">
                <a16:creationId xmlns:a16="http://schemas.microsoft.com/office/drawing/2014/main" id="{DD062B20-7825-4FBC-8819-30EAA673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1628775"/>
            <a:ext cx="215900" cy="1444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4100" name="Tekstvak 1">
            <a:extLst>
              <a:ext uri="{FF2B5EF4-FFF2-40B4-BE49-F238E27FC236}">
                <a16:creationId xmlns:a16="http://schemas.microsoft.com/office/drawing/2014/main" id="{7044D51D-406E-422F-8F5E-FF95DFA7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32656"/>
            <a:ext cx="5751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De pH van een oplossing</a:t>
            </a:r>
          </a:p>
        </p:txBody>
      </p:sp>
    </p:spTree>
    <p:extLst>
      <p:ext uri="{BB962C8B-B14F-4D97-AF65-F5344CB8AC3E}">
        <p14:creationId xmlns:p14="http://schemas.microsoft.com/office/powerpoint/2010/main" val="12648260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>
            <a:extLst>
              <a:ext uri="{FF2B5EF4-FFF2-40B4-BE49-F238E27FC236}">
                <a16:creationId xmlns:a16="http://schemas.microsoft.com/office/drawing/2014/main" id="{4F366740-5D8D-475F-A70F-DB1A51E1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2">
            <a:extLst>
              <a:ext uri="{FF2B5EF4-FFF2-40B4-BE49-F238E27FC236}">
                <a16:creationId xmlns:a16="http://schemas.microsoft.com/office/drawing/2014/main" id="{082F4E73-4BC5-479C-8D33-67B743FC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800" dirty="0">
                <a:latin typeface="Calibri" panose="020F0502020204030204" pitchFamily="34" charset="0"/>
              </a:rPr>
              <a:t>Indicator  broomthymolblauw</a:t>
            </a:r>
          </a:p>
        </p:txBody>
      </p:sp>
      <p:sp>
        <p:nvSpPr>
          <p:cNvPr id="13316" name="Tekstvak 3">
            <a:extLst>
              <a:ext uri="{FF2B5EF4-FFF2-40B4-BE49-F238E27FC236}">
                <a16:creationId xmlns:a16="http://schemas.microsoft.com/office/drawing/2014/main" id="{FD45C644-760B-4522-9D6F-411F8357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777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Calibri" panose="020F0502020204030204" pitchFamily="34" charset="0"/>
              </a:rPr>
              <a:t>          </a:t>
            </a:r>
            <a:r>
              <a:rPr lang="nl-NL" altLang="nl-NL" sz="2800" dirty="0">
                <a:latin typeface="Calibri" panose="020F0502020204030204" pitchFamily="34" charset="0"/>
              </a:rPr>
              <a:t>pH &lt;  6,0                                         pH &gt; 7,6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                                          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			   6,0 – 7,6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			</a:t>
            </a: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omslagtraject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			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9068C97-CDB4-4607-A99E-C1C6FD6CDC72}"/>
              </a:ext>
            </a:extLst>
          </p:cNvPr>
          <p:cNvGrpSpPr/>
          <p:nvPr/>
        </p:nvGrpSpPr>
        <p:grpSpPr>
          <a:xfrm>
            <a:off x="-344488" y="0"/>
            <a:ext cx="9736138" cy="6858000"/>
            <a:chOff x="-344488" y="0"/>
            <a:chExt cx="9736138" cy="6858000"/>
          </a:xfrm>
        </p:grpSpPr>
        <p:pic>
          <p:nvPicPr>
            <p:cNvPr id="14339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9A5CE2C2-CBB4-4883-ABFF-6B49A28D3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1" r="13625"/>
            <a:stretch>
              <a:fillRect/>
            </a:stretch>
          </p:blipFill>
          <p:spPr bwMode="auto">
            <a:xfrm>
              <a:off x="1673225" y="0"/>
              <a:ext cx="3403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B09B1068-8FB6-42AD-8E88-841A0749C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1" r="65582"/>
            <a:stretch>
              <a:fillRect/>
            </a:stretch>
          </p:blipFill>
          <p:spPr bwMode="auto">
            <a:xfrm>
              <a:off x="663575" y="0"/>
              <a:ext cx="10096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A7DCFDBA-51DF-4C13-9D50-1B109E900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1" r="65582"/>
            <a:stretch>
              <a:fillRect/>
            </a:stretch>
          </p:blipFill>
          <p:spPr bwMode="auto">
            <a:xfrm>
              <a:off x="-344488" y="0"/>
              <a:ext cx="10080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DE7B39A9-6266-4B69-BAC9-6A5186F98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59" r="13625"/>
            <a:stretch>
              <a:fillRect/>
            </a:stretch>
          </p:blipFill>
          <p:spPr bwMode="auto">
            <a:xfrm>
              <a:off x="5076825" y="0"/>
              <a:ext cx="10795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799B3036-7AA0-437F-B0B7-F92B7CDD1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59" r="13625"/>
            <a:stretch>
              <a:fillRect/>
            </a:stretch>
          </p:blipFill>
          <p:spPr bwMode="auto">
            <a:xfrm>
              <a:off x="6156325" y="0"/>
              <a:ext cx="10795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1462E089-C0AF-4865-8A19-7BCA2878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59" r="13625"/>
            <a:stretch>
              <a:fillRect/>
            </a:stretch>
          </p:blipFill>
          <p:spPr bwMode="auto">
            <a:xfrm>
              <a:off x="7235825" y="0"/>
              <a:ext cx="10779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" descr="http://library.kiwix.org/wikipedia_nl_all/I/200px-Bromothymol_blue_colors.jpg">
              <a:extLst>
                <a:ext uri="{FF2B5EF4-FFF2-40B4-BE49-F238E27FC236}">
                  <a16:creationId xmlns:a16="http://schemas.microsoft.com/office/drawing/2014/main" id="{A1DD382B-E409-450B-A875-E7741C1A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59" r="13625"/>
            <a:stretch>
              <a:fillRect/>
            </a:stretch>
          </p:blipFill>
          <p:spPr bwMode="auto">
            <a:xfrm>
              <a:off x="8313738" y="0"/>
              <a:ext cx="10779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kstvak 11">
              <a:extLst>
                <a:ext uri="{FF2B5EF4-FFF2-40B4-BE49-F238E27FC236}">
                  <a16:creationId xmlns:a16="http://schemas.microsoft.com/office/drawing/2014/main" id="{52437F86-41C8-4C64-94C6-0C14DD35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64519"/>
              <a:ext cx="9144000" cy="80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2400" dirty="0"/>
                <a:t> 4           5           6             7              8            9           10          11          12</a:t>
              </a: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86BD9891-0A3E-44E4-AB0E-F9B2EFED7BA4}"/>
              </a:ext>
            </a:extLst>
          </p:cNvPr>
          <p:cNvSpPr txBox="1"/>
          <p:nvPr/>
        </p:nvSpPr>
        <p:spPr>
          <a:xfrm>
            <a:off x="4267803" y="132992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ECD058A-13B0-4D75-AFEC-66CD4DE68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" t="69507" r="2838" b="22570"/>
          <a:stretch/>
        </p:blipFill>
        <p:spPr>
          <a:xfrm>
            <a:off x="-324544" y="3160800"/>
            <a:ext cx="9468544" cy="792088"/>
          </a:xfrm>
          <a:prstGeom prst="rect">
            <a:avLst/>
          </a:prstGeom>
        </p:spPr>
      </p:pic>
      <p:sp>
        <p:nvSpPr>
          <p:cNvPr id="9" name="Rechthoek 1">
            <a:extLst>
              <a:ext uri="{FF2B5EF4-FFF2-40B4-BE49-F238E27FC236}">
                <a16:creationId xmlns:a16="http://schemas.microsoft.com/office/drawing/2014/main" id="{9D1E003B-9315-4C02-A647-248FBF45D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</a:t>
            </a:r>
            <a:r>
              <a:rPr lang="nl-NL" altLang="nl-NL" sz="2800" dirty="0">
                <a:solidFill>
                  <a:schemeClr val="bg1"/>
                </a:solidFill>
                <a:latin typeface="Calibri" panose="020F0502020204030204" pitchFamily="34" charset="0"/>
              </a:rPr>
              <a:t>en</a:t>
            </a:r>
            <a:r>
              <a:rPr lang="nl-NL" altLang="nl-NL" sz="2800" dirty="0">
                <a:latin typeface="Calibri" panose="020F0502020204030204" pitchFamily="34" charset="0"/>
              </a:rPr>
              <a:t>	   tabel 52 </a:t>
            </a:r>
          </a:p>
        </p:txBody>
      </p:sp>
    </p:spTree>
    <p:extLst>
      <p:ext uri="{BB962C8B-B14F-4D97-AF65-F5344CB8AC3E}">
        <p14:creationId xmlns:p14="http://schemas.microsoft.com/office/powerpoint/2010/main" val="16379186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BCB5E5FB-55A8-43D4-8DC3-5E8E2EC4F634}"/>
              </a:ext>
            </a:extLst>
          </p:cNvPr>
          <p:cNvGrpSpPr>
            <a:grpSpLocks noChangeAspect="1"/>
          </p:cNvGrpSpPr>
          <p:nvPr/>
        </p:nvGrpSpPr>
        <p:grpSpPr>
          <a:xfrm>
            <a:off x="-324544" y="980728"/>
            <a:ext cx="9468544" cy="5190378"/>
            <a:chOff x="611560" y="577301"/>
            <a:chExt cx="8322396" cy="456209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EF10D84-7949-4D74-92BE-1CF886045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" t="33362" r="2838" b="59263"/>
            <a:stretch/>
          </p:blipFill>
          <p:spPr>
            <a:xfrm>
              <a:off x="899592" y="577301"/>
              <a:ext cx="8034364" cy="64807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8C3DCD7-0F8B-47A3-907F-F445D992E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" t="21417" r="15131" b="61148"/>
            <a:stretch/>
          </p:blipFill>
          <p:spPr>
            <a:xfrm>
              <a:off x="899592" y="3822472"/>
              <a:ext cx="8034364" cy="1316922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5ECD058A-13B0-4D75-AFEC-66CD4DE68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35" t="55076" r="2838" b="15014"/>
            <a:stretch/>
          </p:blipFill>
          <p:spPr>
            <a:xfrm>
              <a:off x="611560" y="1225373"/>
              <a:ext cx="8322396" cy="2628292"/>
            </a:xfrm>
            <a:prstGeom prst="rect">
              <a:avLst/>
            </a:prstGeom>
          </p:spPr>
        </p:pic>
      </p:grpSp>
      <p:sp>
        <p:nvSpPr>
          <p:cNvPr id="9" name="Rechthoek 1">
            <a:extLst>
              <a:ext uri="{FF2B5EF4-FFF2-40B4-BE49-F238E27FC236}">
                <a16:creationId xmlns:a16="http://schemas.microsoft.com/office/drawing/2014/main" id="{9D1E003B-9315-4C02-A647-248FBF45D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Omslagtrajecten	   tabel 52 </a:t>
            </a:r>
          </a:p>
        </p:txBody>
      </p:sp>
    </p:spTree>
    <p:extLst>
      <p:ext uri="{BB962C8B-B14F-4D97-AF65-F5344CB8AC3E}">
        <p14:creationId xmlns:p14="http://schemas.microsoft.com/office/powerpoint/2010/main" val="21755426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76CA1A-332E-4713-A0FE-4748E41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b="66242"/>
          <a:stretch/>
        </p:blipFill>
        <p:spPr>
          <a:xfrm>
            <a:off x="-234000" y="1692001"/>
            <a:ext cx="9648000" cy="800896"/>
          </a:xfrm>
          <a:prstGeom prst="rect">
            <a:avLst/>
          </a:prstGeom>
        </p:spPr>
      </p:pic>
      <p:sp>
        <p:nvSpPr>
          <p:cNvPr id="8" name="Rechthoek 1">
            <a:extLst>
              <a:ext uri="{FF2B5EF4-FFF2-40B4-BE49-F238E27FC236}">
                <a16:creationId xmlns:a16="http://schemas.microsoft.com/office/drawing/2014/main" id="{4BADE1AB-4F16-4FAF-A2F1-E26E224B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</a:t>
            </a:r>
          </a:p>
        </p:txBody>
      </p:sp>
    </p:spTree>
    <p:extLst>
      <p:ext uri="{BB962C8B-B14F-4D97-AF65-F5344CB8AC3E}">
        <p14:creationId xmlns:p14="http://schemas.microsoft.com/office/powerpoint/2010/main" val="30947912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76CA1A-332E-4713-A0FE-4748E41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b="66242"/>
          <a:stretch/>
        </p:blipFill>
        <p:spPr>
          <a:xfrm>
            <a:off x="-234000" y="1692001"/>
            <a:ext cx="9648000" cy="8008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91EBBA0-2FAD-41F5-BA0F-87EBE7F2E8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1" b="8120"/>
          <a:stretch/>
        </p:blipFill>
        <p:spPr>
          <a:xfrm>
            <a:off x="-267983" y="2628000"/>
            <a:ext cx="9670542" cy="802800"/>
          </a:xfrm>
          <a:prstGeom prst="rect">
            <a:avLst/>
          </a:prstGeom>
        </p:spPr>
      </p:pic>
      <p:sp>
        <p:nvSpPr>
          <p:cNvPr id="7" name="Rechthoek 1">
            <a:extLst>
              <a:ext uri="{FF2B5EF4-FFF2-40B4-BE49-F238E27FC236}">
                <a16:creationId xmlns:a16="http://schemas.microsoft.com/office/drawing/2014/main" id="{4854336C-E5F7-4317-9E59-9F4F24D6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Twee  </a:t>
            </a:r>
          </a:p>
        </p:txBody>
      </p:sp>
      <p:sp>
        <p:nvSpPr>
          <p:cNvPr id="8" name="Rechthoek 1">
            <a:extLst>
              <a:ext uri="{FF2B5EF4-FFF2-40B4-BE49-F238E27FC236}">
                <a16:creationId xmlns:a16="http://schemas.microsoft.com/office/drawing/2014/main" id="{EA834259-210E-47D1-904C-3E9DEF461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800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omslagtrajecten         	</a:t>
            </a:r>
          </a:p>
        </p:txBody>
      </p:sp>
    </p:spTree>
    <p:extLst>
      <p:ext uri="{BB962C8B-B14F-4D97-AF65-F5344CB8AC3E}">
        <p14:creationId xmlns:p14="http://schemas.microsoft.com/office/powerpoint/2010/main" val="36435618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76CA1A-332E-4713-A0FE-4748E41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b="66242"/>
          <a:stretch/>
        </p:blipFill>
        <p:spPr>
          <a:xfrm>
            <a:off x="-234000" y="1692001"/>
            <a:ext cx="9648000" cy="8008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91EBBA0-2FAD-41F5-BA0F-87EBE7F2E8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1" b="8120"/>
          <a:stretch/>
        </p:blipFill>
        <p:spPr>
          <a:xfrm>
            <a:off x="-267983" y="2628000"/>
            <a:ext cx="9670542" cy="802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9343CBF-5B6E-4BFA-8D51-F6556844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1" b="51670"/>
          <a:stretch/>
        </p:blipFill>
        <p:spPr>
          <a:xfrm>
            <a:off x="-267983" y="4486024"/>
            <a:ext cx="9670542" cy="802800"/>
          </a:xfrm>
          <a:prstGeom prst="rect">
            <a:avLst/>
          </a:prstGeom>
        </p:spPr>
      </p:pic>
      <p:sp>
        <p:nvSpPr>
          <p:cNvPr id="7" name="Rechthoek 1">
            <a:extLst>
              <a:ext uri="{FF2B5EF4-FFF2-40B4-BE49-F238E27FC236}">
                <a16:creationId xmlns:a16="http://schemas.microsoft.com/office/drawing/2014/main" id="{4854336C-E5F7-4317-9E59-9F4F24D6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Twee  </a:t>
            </a:r>
          </a:p>
        </p:txBody>
      </p:sp>
      <p:sp>
        <p:nvSpPr>
          <p:cNvPr id="10" name="Rechthoek 1">
            <a:extLst>
              <a:ext uri="{FF2B5EF4-FFF2-40B4-BE49-F238E27FC236}">
                <a16:creationId xmlns:a16="http://schemas.microsoft.com/office/drawing/2014/main" id="{4F216F4F-5255-4692-B739-DBE4DCEB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800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omslagtrajecten	</a:t>
            </a:r>
          </a:p>
        </p:txBody>
      </p:sp>
    </p:spTree>
    <p:extLst>
      <p:ext uri="{BB962C8B-B14F-4D97-AF65-F5344CB8AC3E}">
        <p14:creationId xmlns:p14="http://schemas.microsoft.com/office/powerpoint/2010/main" val="12039765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76CA1A-332E-4713-A0FE-4748E41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b="66242"/>
          <a:stretch/>
        </p:blipFill>
        <p:spPr>
          <a:xfrm>
            <a:off x="-234000" y="1692001"/>
            <a:ext cx="9648000" cy="8008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91EBBA0-2FAD-41F5-BA0F-87EBE7F2E8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1" b="8120"/>
          <a:stretch/>
        </p:blipFill>
        <p:spPr>
          <a:xfrm>
            <a:off x="-267983" y="2628000"/>
            <a:ext cx="9670542" cy="802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9343CBF-5B6E-4BFA-8D51-F6556844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1" b="51670"/>
          <a:stretch/>
        </p:blipFill>
        <p:spPr>
          <a:xfrm>
            <a:off x="-267983" y="4486024"/>
            <a:ext cx="9670542" cy="802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1DA62D-1E00-48D3-8092-38DC2D309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3" b="688"/>
          <a:stretch/>
        </p:blipFill>
        <p:spPr>
          <a:xfrm>
            <a:off x="-267983" y="5421600"/>
            <a:ext cx="9670542" cy="802800"/>
          </a:xfrm>
          <a:prstGeom prst="rect">
            <a:avLst/>
          </a:prstGeom>
        </p:spPr>
      </p:pic>
      <p:sp>
        <p:nvSpPr>
          <p:cNvPr id="7" name="Rechthoek 1">
            <a:extLst>
              <a:ext uri="{FF2B5EF4-FFF2-40B4-BE49-F238E27FC236}">
                <a16:creationId xmlns:a16="http://schemas.microsoft.com/office/drawing/2014/main" id="{4854336C-E5F7-4317-9E59-9F4F24D6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Twee  </a:t>
            </a:r>
          </a:p>
        </p:txBody>
      </p:sp>
      <p:sp>
        <p:nvSpPr>
          <p:cNvPr id="10" name="Rechthoek 1">
            <a:extLst>
              <a:ext uri="{FF2B5EF4-FFF2-40B4-BE49-F238E27FC236}">
                <a16:creationId xmlns:a16="http://schemas.microsoft.com/office/drawing/2014/main" id="{9CE16D7B-CAF1-4FBA-A080-8307B32B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800" y="356639"/>
            <a:ext cx="5544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omslagtrajecten          tabel 52         	</a:t>
            </a:r>
          </a:p>
        </p:txBody>
      </p:sp>
    </p:spTree>
    <p:extLst>
      <p:ext uri="{BB962C8B-B14F-4D97-AF65-F5344CB8AC3E}">
        <p14:creationId xmlns:p14="http://schemas.microsoft.com/office/powerpoint/2010/main" val="34120778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8C5826-38F0-4BA2-D622-59982158C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30400" r="60237" b="19200"/>
          <a:stretch/>
        </p:blipFill>
        <p:spPr>
          <a:xfrm>
            <a:off x="1078062" y="118954"/>
            <a:ext cx="6987875" cy="66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16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635481-7930-4109-9977-F46FE92A7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0" y="3933055"/>
            <a:ext cx="2823880" cy="2730683"/>
          </a:xfrm>
          <a:prstGeom prst="rect">
            <a:avLst/>
          </a:prstGeom>
        </p:spPr>
      </p:pic>
      <p:sp>
        <p:nvSpPr>
          <p:cNvPr id="7" name="Rechthoek 1">
            <a:extLst>
              <a:ext uri="{FF2B5EF4-FFF2-40B4-BE49-F238E27FC236}">
                <a16:creationId xmlns:a16="http://schemas.microsoft.com/office/drawing/2014/main" id="{12D854A3-68D0-48BE-9D79-98AD8843B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Vier  </a:t>
            </a:r>
          </a:p>
        </p:txBody>
      </p:sp>
      <p:sp>
        <p:nvSpPr>
          <p:cNvPr id="11" name="Rechthoek 1">
            <a:extLst>
              <a:ext uri="{FF2B5EF4-FFF2-40B4-BE49-F238E27FC236}">
                <a16:creationId xmlns:a16="http://schemas.microsoft.com/office/drawing/2014/main" id="{FB2D782D-B957-49C4-B2A3-FCF0610B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800" y="356639"/>
            <a:ext cx="5544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omslagtrajecten          </a:t>
            </a:r>
            <a:r>
              <a:rPr lang="nl-NL" altLang="nl-NL" sz="2800" dirty="0" err="1">
                <a:latin typeface="Calibri" panose="020F0502020204030204" pitchFamily="34" charset="0"/>
              </a:rPr>
              <a:t>Rodekoolsap</a:t>
            </a:r>
            <a:r>
              <a:rPr lang="nl-NL" altLang="nl-NL" sz="2800" dirty="0">
                <a:latin typeface="Calibri" panose="020F0502020204030204" pitchFamily="34" charset="0"/>
              </a:rPr>
              <a:t>	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F72D5F1-85C9-41ED-BA5B-6D6389ED86C6}"/>
              </a:ext>
            </a:extLst>
          </p:cNvPr>
          <p:cNvGrpSpPr/>
          <p:nvPr/>
        </p:nvGrpSpPr>
        <p:grpSpPr>
          <a:xfrm>
            <a:off x="120819" y="1196752"/>
            <a:ext cx="6210741" cy="4775648"/>
            <a:chOff x="217492" y="885600"/>
            <a:chExt cx="6210741" cy="4775648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9DD7415-B8CB-4EB0-AEE6-6B411AD33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b="77350"/>
            <a:stretch/>
          </p:blipFill>
          <p:spPr>
            <a:xfrm>
              <a:off x="271446" y="917532"/>
              <a:ext cx="6156787" cy="927144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65CA227-C14D-4414-A6CE-8C48A3DE3264}"/>
                </a:ext>
              </a:extLst>
            </p:cNvPr>
            <p:cNvGrpSpPr/>
            <p:nvPr/>
          </p:nvGrpSpPr>
          <p:grpSpPr>
            <a:xfrm>
              <a:off x="271446" y="1514738"/>
              <a:ext cx="6048672" cy="4146510"/>
              <a:chOff x="271446" y="1574135"/>
              <a:chExt cx="6048672" cy="4146510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B0CBC808-CE46-4899-9D84-713DDFE145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84" r="5329" b="6201"/>
              <a:stretch/>
            </p:blipFill>
            <p:spPr>
              <a:xfrm>
                <a:off x="3635896" y="1574135"/>
                <a:ext cx="2684222" cy="4146510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C2B7E1AC-ED34-4818-BBBA-37D69C3BE1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61683" b="6202"/>
              <a:stretch/>
            </p:blipFill>
            <p:spPr>
              <a:xfrm>
                <a:off x="395536" y="1574135"/>
                <a:ext cx="3240360" cy="4146510"/>
              </a:xfrm>
              <a:prstGeom prst="rect">
                <a:avLst/>
              </a:prstGeom>
            </p:spPr>
          </p:pic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B56EC13-B244-4A1F-9C81-7E8F56665733}"/>
                  </a:ext>
                </a:extLst>
              </p:cNvPr>
              <p:cNvSpPr/>
              <p:nvPr/>
            </p:nvSpPr>
            <p:spPr bwMode="auto">
              <a:xfrm>
                <a:off x="271446" y="1574135"/>
                <a:ext cx="124088" cy="41465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3B55A151-B566-44B0-96F9-A45C2DA60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5" t="87204" b="6212"/>
            <a:stretch/>
          </p:blipFill>
          <p:spPr>
            <a:xfrm>
              <a:off x="217492" y="885600"/>
              <a:ext cx="6210741" cy="322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8233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hoek 2">
            <a:extLst>
              <a:ext uri="{FF2B5EF4-FFF2-40B4-BE49-F238E27FC236}">
                <a16:creationId xmlns:a16="http://schemas.microsoft.com/office/drawing/2014/main" id="{150B8BF2-D7F0-4421-8649-FF1BB177D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215900" cy="1444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4099" name="Rechthoek 4">
            <a:extLst>
              <a:ext uri="{FF2B5EF4-FFF2-40B4-BE49-F238E27FC236}">
                <a16:creationId xmlns:a16="http://schemas.microsoft.com/office/drawing/2014/main" id="{DD062B20-7825-4FBC-8819-30EAA673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1628775"/>
            <a:ext cx="215900" cy="1444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4100" name="Tekstvak 1">
            <a:extLst>
              <a:ext uri="{FF2B5EF4-FFF2-40B4-BE49-F238E27FC236}">
                <a16:creationId xmlns:a16="http://schemas.microsoft.com/office/drawing/2014/main" id="{7044D51D-406E-422F-8F5E-FF95DFA7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32656"/>
            <a:ext cx="5751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De pH van een </a:t>
            </a:r>
            <a:r>
              <a:rPr lang="nl-NL" altLang="nl-NL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oplossing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Ovaal 9">
            <a:extLst>
              <a:ext uri="{FF2B5EF4-FFF2-40B4-BE49-F238E27FC236}">
                <a16:creationId xmlns:a16="http://schemas.microsoft.com/office/drawing/2014/main" id="{5126F059-CAA3-489B-9C2B-FEF34552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5276850"/>
            <a:ext cx="144462" cy="409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10" name="Rechthoek 1">
            <a:extLst>
              <a:ext uri="{FF2B5EF4-FFF2-40B4-BE49-F238E27FC236}">
                <a16:creationId xmlns:a16="http://schemas.microsoft.com/office/drawing/2014/main" id="{7AEC3C1F-C83E-427E-B735-323F8D44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Mengsel van indicatoren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Ovaal 9">
            <a:extLst>
              <a:ext uri="{FF2B5EF4-FFF2-40B4-BE49-F238E27FC236}">
                <a16:creationId xmlns:a16="http://schemas.microsoft.com/office/drawing/2014/main" id="{5126F059-CAA3-489B-9C2B-FEF34552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5276850"/>
            <a:ext cx="144462" cy="4095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10" name="Rechthoek 1">
            <a:extLst>
              <a:ext uri="{FF2B5EF4-FFF2-40B4-BE49-F238E27FC236}">
                <a16:creationId xmlns:a16="http://schemas.microsoft.com/office/drawing/2014/main" id="{7AEC3C1F-C83E-427E-B735-323F8D44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Mengsel van indicatoren  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803E5CC-750A-4AED-9D77-1806DA198783}"/>
              </a:ext>
            </a:extLst>
          </p:cNvPr>
          <p:cNvGrpSpPr>
            <a:grpSpLocks noChangeAspect="1"/>
          </p:cNvGrpSpPr>
          <p:nvPr/>
        </p:nvGrpSpPr>
        <p:grpSpPr>
          <a:xfrm>
            <a:off x="-23589" y="1116748"/>
            <a:ext cx="9180450" cy="4624504"/>
            <a:chOff x="-36512" y="2132856"/>
            <a:chExt cx="8433959" cy="4248472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35C56B6-761D-416F-BD9D-62993E127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" t="46849" r="26907" b="5363"/>
            <a:stretch/>
          </p:blipFill>
          <p:spPr>
            <a:xfrm>
              <a:off x="-36512" y="2132856"/>
              <a:ext cx="8396808" cy="424847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EE3F041-2A6A-4836-8B47-D3AAA2012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1" t="46849" r="19808" b="5363"/>
            <a:stretch/>
          </p:blipFill>
          <p:spPr>
            <a:xfrm>
              <a:off x="7524327" y="2132856"/>
              <a:ext cx="873120" cy="4248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7390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>
            <a:extLst>
              <a:ext uri="{FF2B5EF4-FFF2-40B4-BE49-F238E27FC236}">
                <a16:creationId xmlns:a16="http://schemas.microsoft.com/office/drawing/2014/main" id="{A0A73772-F7BD-4B53-96A6-A366F5A60CD8}"/>
              </a:ext>
            </a:extLst>
          </p:cNvPr>
          <p:cNvGrpSpPr>
            <a:grpSpLocks noChangeAspect="1"/>
          </p:cNvGrpSpPr>
          <p:nvPr/>
        </p:nvGrpSpPr>
        <p:grpSpPr>
          <a:xfrm>
            <a:off x="-23589" y="1116748"/>
            <a:ext cx="9180450" cy="4624504"/>
            <a:chOff x="-36512" y="2132856"/>
            <a:chExt cx="8433959" cy="4248472"/>
          </a:xfrm>
        </p:grpSpPr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024B0851-37A5-4C66-AF93-91706918B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" t="46849" r="26907" b="5363"/>
            <a:stretch/>
          </p:blipFill>
          <p:spPr>
            <a:xfrm>
              <a:off x="-36512" y="2132856"/>
              <a:ext cx="8396808" cy="4248472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991E8E84-5953-4C65-9CC5-88E4DE8C0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1" t="46849" r="19808" b="5363"/>
            <a:stretch/>
          </p:blipFill>
          <p:spPr>
            <a:xfrm>
              <a:off x="7524327" y="2132856"/>
              <a:ext cx="873120" cy="4248472"/>
            </a:xfrm>
            <a:prstGeom prst="rect">
              <a:avLst/>
            </a:prstGeom>
          </p:spPr>
        </p:pic>
      </p:grpSp>
      <p:sp>
        <p:nvSpPr>
          <p:cNvPr id="10" name="Rechthoek 1">
            <a:extLst>
              <a:ext uri="{FF2B5EF4-FFF2-40B4-BE49-F238E27FC236}">
                <a16:creationId xmlns:a16="http://schemas.microsoft.com/office/drawing/2014/main" id="{7AEC3C1F-C83E-427E-B735-323F8D44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Mengsel van indicatoren  </a:t>
            </a:r>
          </a:p>
        </p:txBody>
      </p:sp>
      <p:sp>
        <p:nvSpPr>
          <p:cNvPr id="18435" name="Text Box 11">
            <a:extLst>
              <a:ext uri="{FF2B5EF4-FFF2-40B4-BE49-F238E27FC236}">
                <a16:creationId xmlns:a16="http://schemas.microsoft.com/office/drawing/2014/main" id="{EE9E7025-B770-4C5B-829E-101CC870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18" y="6041998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indicatorpapier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DA2A437-8259-4E93-90C6-2FE723C4454A}"/>
              </a:ext>
            </a:extLst>
          </p:cNvPr>
          <p:cNvGrpSpPr/>
          <p:nvPr/>
        </p:nvGrpSpPr>
        <p:grpSpPr>
          <a:xfrm>
            <a:off x="2843279" y="3429000"/>
            <a:ext cx="3457439" cy="3457439"/>
            <a:chOff x="2843279" y="3647538"/>
            <a:chExt cx="3457439" cy="3457439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ED95395B-31BD-467E-8C73-35F187E7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6" t="10847" r="2870" b="2962"/>
            <a:stretch/>
          </p:blipFill>
          <p:spPr>
            <a:xfrm rot="21011855">
              <a:off x="3348000" y="4104000"/>
              <a:ext cx="2405311" cy="2493062"/>
            </a:xfrm>
            <a:prstGeom prst="rect">
              <a:avLst/>
            </a:prstGeom>
          </p:spPr>
        </p:pic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B863466-1023-4366-A456-9A382B37517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843279" y="3647538"/>
              <a:ext cx="3457439" cy="3457439"/>
              <a:chOff x="605898" y="1879431"/>
              <a:chExt cx="3581410" cy="3608505"/>
            </a:xfrm>
          </p:grpSpPr>
          <p:sp>
            <p:nvSpPr>
              <p:cNvPr id="19" name="Blokboog 18">
                <a:extLst>
                  <a:ext uri="{FF2B5EF4-FFF2-40B4-BE49-F238E27FC236}">
                    <a16:creationId xmlns:a16="http://schemas.microsoft.com/office/drawing/2014/main" id="{DEDA86D7-E9A1-4EAD-B84F-DC956C870B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5898" y="1879431"/>
                <a:ext cx="3581410" cy="3608505"/>
              </a:xfrm>
              <a:prstGeom prst="blockArc">
                <a:avLst>
                  <a:gd name="adj1" fmla="val 10800000"/>
                  <a:gd name="adj2" fmla="val 21551880"/>
                  <a:gd name="adj3" fmla="val 15339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Blokboog 19">
                <a:extLst>
                  <a:ext uri="{FF2B5EF4-FFF2-40B4-BE49-F238E27FC236}">
                    <a16:creationId xmlns:a16="http://schemas.microsoft.com/office/drawing/2014/main" id="{F0D9A88A-BF09-4702-8570-D3D3E9D856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06644" y="1906547"/>
                <a:ext cx="3579919" cy="3565957"/>
              </a:xfrm>
              <a:prstGeom prst="blockArc">
                <a:avLst>
                  <a:gd name="adj1" fmla="val 10751691"/>
                  <a:gd name="adj2" fmla="val 149846"/>
                  <a:gd name="adj3" fmla="val 15552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42991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">
            <a:extLst>
              <a:ext uri="{FF2B5EF4-FFF2-40B4-BE49-F238E27FC236}">
                <a16:creationId xmlns:a16="http://schemas.microsoft.com/office/drawing/2014/main" id="{7AEC3C1F-C83E-427E-B735-323F8D44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56639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Mengsel van indicatoren 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E6C2A45-D45E-4185-AFD1-9EAAE43908AF}"/>
              </a:ext>
            </a:extLst>
          </p:cNvPr>
          <p:cNvGrpSpPr/>
          <p:nvPr/>
        </p:nvGrpSpPr>
        <p:grpSpPr>
          <a:xfrm>
            <a:off x="2843279" y="3429000"/>
            <a:ext cx="3457439" cy="3457439"/>
            <a:chOff x="2843279" y="3647538"/>
            <a:chExt cx="3457439" cy="345743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C6AD317-8D07-4569-AC23-B6CEC4F4D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6" t="10847" r="2870" b="2962"/>
            <a:stretch/>
          </p:blipFill>
          <p:spPr>
            <a:xfrm rot="21011855">
              <a:off x="3348000" y="4104000"/>
              <a:ext cx="2405311" cy="2493062"/>
            </a:xfrm>
            <a:prstGeom prst="rect">
              <a:avLst/>
            </a:prstGeom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7238A311-AA70-4B7F-8AF8-DF63B3526A6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843279" y="3647538"/>
              <a:ext cx="3457439" cy="3457439"/>
              <a:chOff x="605898" y="1879431"/>
              <a:chExt cx="3581410" cy="3608505"/>
            </a:xfrm>
          </p:grpSpPr>
          <p:sp>
            <p:nvSpPr>
              <p:cNvPr id="6" name="Blokboog 5">
                <a:extLst>
                  <a:ext uri="{FF2B5EF4-FFF2-40B4-BE49-F238E27FC236}">
                    <a16:creationId xmlns:a16="http://schemas.microsoft.com/office/drawing/2014/main" id="{B0CF0AE6-69F9-4E35-AB58-79DC13F37B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5898" y="1879431"/>
                <a:ext cx="3581410" cy="3608505"/>
              </a:xfrm>
              <a:prstGeom prst="blockArc">
                <a:avLst>
                  <a:gd name="adj1" fmla="val 10800000"/>
                  <a:gd name="adj2" fmla="val 21551880"/>
                  <a:gd name="adj3" fmla="val 15339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Blokboog 14">
                <a:extLst>
                  <a:ext uri="{FF2B5EF4-FFF2-40B4-BE49-F238E27FC236}">
                    <a16:creationId xmlns:a16="http://schemas.microsoft.com/office/drawing/2014/main" id="{7855B241-9077-4BED-892C-CD2993F563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06644" y="1906547"/>
                <a:ext cx="3579919" cy="3565957"/>
              </a:xfrm>
              <a:prstGeom prst="blockArc">
                <a:avLst>
                  <a:gd name="adj1" fmla="val 10751691"/>
                  <a:gd name="adj2" fmla="val 149846"/>
                  <a:gd name="adj3" fmla="val 15552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8435" name="Text Box 11">
            <a:extLst>
              <a:ext uri="{FF2B5EF4-FFF2-40B4-BE49-F238E27FC236}">
                <a16:creationId xmlns:a16="http://schemas.microsoft.com/office/drawing/2014/main" id="{EE9E7025-B770-4C5B-829E-101CC870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18" y="6041998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dirty="0" err="1">
                <a:latin typeface="Arial" panose="020B0604020202020204" pitchFamily="34" charset="0"/>
              </a:rPr>
              <a:t>indicatorpapier</a:t>
            </a:r>
            <a:endParaRPr lang="nl-NL" altLang="nl-NL" sz="2800" dirty="0">
              <a:latin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B3B69B-37B1-48D6-A332-235213EFA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1899" r="16048" b="37651"/>
          <a:stretch/>
        </p:blipFill>
        <p:spPr>
          <a:xfrm>
            <a:off x="2102383" y="1429993"/>
            <a:ext cx="4896544" cy="208823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3CC41F0-71B4-46DF-B150-4B94559CA55F}"/>
              </a:ext>
            </a:extLst>
          </p:cNvPr>
          <p:cNvSpPr/>
          <p:nvPr/>
        </p:nvSpPr>
        <p:spPr bwMode="auto">
          <a:xfrm>
            <a:off x="3024291" y="4068359"/>
            <a:ext cx="257368" cy="248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8241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144A22-0FD1-025C-55BE-126DADE3C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47183"/>
            <a:ext cx="3762152" cy="61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9344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84D8A7-C028-7065-BDA5-02CDB040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8640"/>
            <a:ext cx="408181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764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2AB3E8-FEE8-466F-BBB0-5A151180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9" y="264920"/>
            <a:ext cx="8921810" cy="56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84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135414-D20A-21CD-721C-15604BEFD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7" t="10800" r="17713" b="10800"/>
          <a:stretch/>
        </p:blipFill>
        <p:spPr>
          <a:xfrm>
            <a:off x="53752" y="188640"/>
            <a:ext cx="9036496" cy="61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03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>
            <a:extLst>
              <a:ext uri="{FF2B5EF4-FFF2-40B4-BE49-F238E27FC236}">
                <a16:creationId xmlns:a16="http://schemas.microsoft.com/office/drawing/2014/main" id="{225CB640-2973-46C8-922C-3297909F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-1007"/>
          <a:stretch/>
        </p:blipFill>
        <p:spPr bwMode="auto">
          <a:xfrm>
            <a:off x="176115" y="1808684"/>
            <a:ext cx="8924925" cy="324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821839-FC38-41DE-A5A8-067FB23F2D84}"/>
              </a:ext>
            </a:extLst>
          </p:cNvPr>
          <p:cNvSpPr/>
          <p:nvPr/>
        </p:nvSpPr>
        <p:spPr bwMode="auto">
          <a:xfrm>
            <a:off x="8410351" y="1808684"/>
            <a:ext cx="215901" cy="266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DD0C6EA-D2D1-403A-97BB-FFE08F086150}"/>
              </a:ext>
            </a:extLst>
          </p:cNvPr>
          <p:cNvSpPr/>
          <p:nvPr/>
        </p:nvSpPr>
        <p:spPr bwMode="auto">
          <a:xfrm>
            <a:off x="540047" y="1827362"/>
            <a:ext cx="215901" cy="266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EB7B1860-D335-41F3-BD5D-98324879596F}"/>
              </a:ext>
            </a:extLst>
          </p:cNvPr>
          <p:cNvCxnSpPr/>
          <p:nvPr/>
        </p:nvCxnSpPr>
        <p:spPr bwMode="auto">
          <a:xfrm>
            <a:off x="184943" y="1929600"/>
            <a:ext cx="87829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09A02076-2385-404B-8D78-8C188D1DBD96}"/>
              </a:ext>
            </a:extLst>
          </p:cNvPr>
          <p:cNvSpPr/>
          <p:nvPr/>
        </p:nvSpPr>
        <p:spPr bwMode="auto">
          <a:xfrm>
            <a:off x="8473217" y="2075012"/>
            <a:ext cx="215901" cy="266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8A2FCA1-BE34-4C83-99F3-EB26AD5F9DB5}"/>
              </a:ext>
            </a:extLst>
          </p:cNvPr>
          <p:cNvSpPr/>
          <p:nvPr/>
        </p:nvSpPr>
        <p:spPr bwMode="auto">
          <a:xfrm>
            <a:off x="6660232" y="1974634"/>
            <a:ext cx="1943721" cy="7342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Afbeelding 1">
            <a:extLst>
              <a:ext uri="{FF2B5EF4-FFF2-40B4-BE49-F238E27FC236}">
                <a16:creationId xmlns:a16="http://schemas.microsoft.com/office/drawing/2014/main" id="{AFAD65F3-FDD1-4D45-A0DC-33033CFE1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14046" r="38030" b="63512"/>
          <a:stretch/>
        </p:blipFill>
        <p:spPr bwMode="auto">
          <a:xfrm>
            <a:off x="8061295" y="1951284"/>
            <a:ext cx="216024" cy="7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1">
            <a:extLst>
              <a:ext uri="{FF2B5EF4-FFF2-40B4-BE49-F238E27FC236}">
                <a16:creationId xmlns:a16="http://schemas.microsoft.com/office/drawing/2014/main" id="{4354B666-3C14-45B7-9135-B56E73AF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14046" r="38030" b="63512"/>
          <a:stretch/>
        </p:blipFill>
        <p:spPr bwMode="auto">
          <a:xfrm>
            <a:off x="7182696" y="1958084"/>
            <a:ext cx="216024" cy="7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1">
            <a:extLst>
              <a:ext uri="{FF2B5EF4-FFF2-40B4-BE49-F238E27FC236}">
                <a16:creationId xmlns:a16="http://schemas.microsoft.com/office/drawing/2014/main" id="{31271FA2-376F-48F9-BDE1-45C62D5BE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14046" r="38030" b="63512"/>
          <a:stretch/>
        </p:blipFill>
        <p:spPr bwMode="auto">
          <a:xfrm>
            <a:off x="1835696" y="1951284"/>
            <a:ext cx="216024" cy="7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480FE3DA-9644-4D91-AF00-3C7E88E4A315}"/>
              </a:ext>
            </a:extLst>
          </p:cNvPr>
          <p:cNvSpPr txBox="1"/>
          <p:nvPr/>
        </p:nvSpPr>
        <p:spPr>
          <a:xfrm>
            <a:off x="647997" y="5437485"/>
            <a:ext cx="467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zuurgraad</a:t>
            </a:r>
          </a:p>
        </p:txBody>
      </p:sp>
      <p:sp>
        <p:nvSpPr>
          <p:cNvPr id="13" name="Tekstvak 1">
            <a:extLst>
              <a:ext uri="{FF2B5EF4-FFF2-40B4-BE49-F238E27FC236}">
                <a16:creationId xmlns:a16="http://schemas.microsoft.com/office/drawing/2014/main" id="{4413B439-00E7-4B0A-BB37-87E4B681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32656"/>
            <a:ext cx="5751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De pH van een oplossing</a:t>
            </a:r>
          </a:p>
        </p:txBody>
      </p:sp>
    </p:spTree>
    <p:extLst>
      <p:ext uri="{BB962C8B-B14F-4D97-AF65-F5344CB8AC3E}">
        <p14:creationId xmlns:p14="http://schemas.microsoft.com/office/powerpoint/2010/main" val="37076064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>
            <a:extLst>
              <a:ext uri="{FF2B5EF4-FFF2-40B4-BE49-F238E27FC236}">
                <a16:creationId xmlns:a16="http://schemas.microsoft.com/office/drawing/2014/main" id="{225CB640-2973-46C8-922C-3297909F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-1007"/>
          <a:stretch/>
        </p:blipFill>
        <p:spPr bwMode="auto">
          <a:xfrm>
            <a:off x="176115" y="1808684"/>
            <a:ext cx="8924925" cy="324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821839-FC38-41DE-A5A8-067FB23F2D84}"/>
              </a:ext>
            </a:extLst>
          </p:cNvPr>
          <p:cNvSpPr/>
          <p:nvPr/>
        </p:nvSpPr>
        <p:spPr bwMode="auto">
          <a:xfrm>
            <a:off x="8410351" y="1808684"/>
            <a:ext cx="215901" cy="266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DD0C6EA-D2D1-403A-97BB-FFE08F086150}"/>
              </a:ext>
            </a:extLst>
          </p:cNvPr>
          <p:cNvSpPr/>
          <p:nvPr/>
        </p:nvSpPr>
        <p:spPr bwMode="auto">
          <a:xfrm>
            <a:off x="540047" y="1827362"/>
            <a:ext cx="215901" cy="266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EB7B1860-D335-41F3-BD5D-98324879596F}"/>
              </a:ext>
            </a:extLst>
          </p:cNvPr>
          <p:cNvCxnSpPr/>
          <p:nvPr/>
        </p:nvCxnSpPr>
        <p:spPr bwMode="auto">
          <a:xfrm>
            <a:off x="184943" y="1929600"/>
            <a:ext cx="87829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09A02076-2385-404B-8D78-8C188D1DBD96}"/>
              </a:ext>
            </a:extLst>
          </p:cNvPr>
          <p:cNvSpPr/>
          <p:nvPr/>
        </p:nvSpPr>
        <p:spPr bwMode="auto">
          <a:xfrm>
            <a:off x="8473217" y="2075012"/>
            <a:ext cx="215901" cy="266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8A2FCA1-BE34-4C83-99F3-EB26AD5F9DB5}"/>
              </a:ext>
            </a:extLst>
          </p:cNvPr>
          <p:cNvSpPr/>
          <p:nvPr/>
        </p:nvSpPr>
        <p:spPr bwMode="auto">
          <a:xfrm>
            <a:off x="6660232" y="1974634"/>
            <a:ext cx="1943721" cy="7342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Afbeelding 1">
            <a:extLst>
              <a:ext uri="{FF2B5EF4-FFF2-40B4-BE49-F238E27FC236}">
                <a16:creationId xmlns:a16="http://schemas.microsoft.com/office/drawing/2014/main" id="{AFAD65F3-FDD1-4D45-A0DC-33033CFE1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14046" r="38030" b="63512"/>
          <a:stretch/>
        </p:blipFill>
        <p:spPr bwMode="auto">
          <a:xfrm>
            <a:off x="8061295" y="1951284"/>
            <a:ext cx="216024" cy="7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1">
            <a:extLst>
              <a:ext uri="{FF2B5EF4-FFF2-40B4-BE49-F238E27FC236}">
                <a16:creationId xmlns:a16="http://schemas.microsoft.com/office/drawing/2014/main" id="{4354B666-3C14-45B7-9135-B56E73AF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14046" r="38030" b="63512"/>
          <a:stretch/>
        </p:blipFill>
        <p:spPr bwMode="auto">
          <a:xfrm>
            <a:off x="7182696" y="1958084"/>
            <a:ext cx="216024" cy="7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1">
            <a:extLst>
              <a:ext uri="{FF2B5EF4-FFF2-40B4-BE49-F238E27FC236}">
                <a16:creationId xmlns:a16="http://schemas.microsoft.com/office/drawing/2014/main" id="{31271FA2-376F-48F9-BDE1-45C62D5BE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14046" r="38030" b="63512"/>
          <a:stretch/>
        </p:blipFill>
        <p:spPr bwMode="auto">
          <a:xfrm>
            <a:off x="1835696" y="1951284"/>
            <a:ext cx="216024" cy="7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480FE3DA-9644-4D91-AF00-3C7E88E4A315}"/>
              </a:ext>
            </a:extLst>
          </p:cNvPr>
          <p:cNvSpPr txBox="1"/>
          <p:nvPr/>
        </p:nvSpPr>
        <p:spPr>
          <a:xfrm>
            <a:off x="647997" y="5437485"/>
            <a:ext cx="752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zuur                              neutraal                           basisch</a:t>
            </a:r>
          </a:p>
        </p:txBody>
      </p:sp>
      <p:sp>
        <p:nvSpPr>
          <p:cNvPr id="13" name="Tekstvak 1">
            <a:extLst>
              <a:ext uri="{FF2B5EF4-FFF2-40B4-BE49-F238E27FC236}">
                <a16:creationId xmlns:a16="http://schemas.microsoft.com/office/drawing/2014/main" id="{0DAA3928-3D5C-4849-B958-BBA2C5BD2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32656"/>
            <a:ext cx="5751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De pH van een oplossing</a:t>
            </a:r>
          </a:p>
        </p:txBody>
      </p:sp>
    </p:spTree>
    <p:extLst>
      <p:ext uri="{BB962C8B-B14F-4D97-AF65-F5344CB8AC3E}">
        <p14:creationId xmlns:p14="http://schemas.microsoft.com/office/powerpoint/2010/main" val="16062700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>
            <a:extLst>
              <a:ext uri="{FF2B5EF4-FFF2-40B4-BE49-F238E27FC236}">
                <a16:creationId xmlns:a16="http://schemas.microsoft.com/office/drawing/2014/main" id="{7800A595-51D7-4043-9C73-E6B9B732D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4"/>
          <a:stretch>
            <a:fillRect/>
          </a:stretch>
        </p:blipFill>
        <p:spPr bwMode="auto">
          <a:xfrm>
            <a:off x="0" y="6350"/>
            <a:ext cx="35639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Afbeelding 2">
            <a:extLst>
              <a:ext uri="{FF2B5EF4-FFF2-40B4-BE49-F238E27FC236}">
                <a16:creationId xmlns:a16="http://schemas.microsoft.com/office/drawing/2014/main" id="{C15C90A8-E1CF-4A93-A4E1-C76A09DE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7"/>
          <a:stretch>
            <a:fillRect/>
          </a:stretch>
        </p:blipFill>
        <p:spPr bwMode="auto">
          <a:xfrm>
            <a:off x="5508625" y="6350"/>
            <a:ext cx="36353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3">
            <a:extLst>
              <a:ext uri="{FF2B5EF4-FFF2-40B4-BE49-F238E27FC236}">
                <a16:creationId xmlns:a16="http://schemas.microsoft.com/office/drawing/2014/main" id="{D8FAD501-48C8-480C-812E-ACC2A3C0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9145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>
                <a:latin typeface="Calibri" panose="020F0502020204030204" pitchFamily="34" charset="0"/>
              </a:rPr>
              <a:t>Oplossingen van de indicator  broomthymolblauw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>
            <a:extLst>
              <a:ext uri="{FF2B5EF4-FFF2-40B4-BE49-F238E27FC236}">
                <a16:creationId xmlns:a16="http://schemas.microsoft.com/office/drawing/2014/main" id="{AC64E8C0-DEC5-4DF3-A63C-8672815B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4"/>
          <a:stretch>
            <a:fillRect/>
          </a:stretch>
        </p:blipFill>
        <p:spPr bwMode="auto">
          <a:xfrm>
            <a:off x="0" y="6350"/>
            <a:ext cx="35639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Afbeelding 2">
            <a:extLst>
              <a:ext uri="{FF2B5EF4-FFF2-40B4-BE49-F238E27FC236}">
                <a16:creationId xmlns:a16="http://schemas.microsoft.com/office/drawing/2014/main" id="{793C2606-B989-473B-A498-26EA2811F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7"/>
          <a:stretch>
            <a:fillRect/>
          </a:stretch>
        </p:blipFill>
        <p:spPr bwMode="auto">
          <a:xfrm>
            <a:off x="5508625" y="6350"/>
            <a:ext cx="36353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kstvak 3">
            <a:extLst>
              <a:ext uri="{FF2B5EF4-FFF2-40B4-BE49-F238E27FC236}">
                <a16:creationId xmlns:a16="http://schemas.microsoft.com/office/drawing/2014/main" id="{6186C018-9CC3-4E4C-8C1B-C38F9FB0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9145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>
                <a:latin typeface="Calibri" panose="020F0502020204030204" pitchFamily="34" charset="0"/>
              </a:rPr>
              <a:t>Oplossingen van de indicator  broomthymolblauw</a:t>
            </a:r>
          </a:p>
        </p:txBody>
      </p:sp>
      <p:sp>
        <p:nvSpPr>
          <p:cNvPr id="8197" name="Tekstvak 4">
            <a:extLst>
              <a:ext uri="{FF2B5EF4-FFF2-40B4-BE49-F238E27FC236}">
                <a16:creationId xmlns:a16="http://schemas.microsoft.com/office/drawing/2014/main" id="{6A1DB7E2-1B5B-402B-BF6D-68728604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84784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>
                <a:latin typeface="Calibri" panose="020F0502020204030204" pitchFamily="34" charset="0"/>
              </a:rPr>
              <a:t>Binas</a:t>
            </a:r>
            <a:r>
              <a:rPr lang="nl-NL" altLang="nl-NL" sz="2400" dirty="0">
                <a:latin typeface="Calibri" panose="020F0502020204030204" pitchFamily="34" charset="0"/>
              </a:rPr>
              <a:t>          </a:t>
            </a: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pH &lt;  6,0                                         pH &gt; 7,6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>
            <a:extLst>
              <a:ext uri="{FF2B5EF4-FFF2-40B4-BE49-F238E27FC236}">
                <a16:creationId xmlns:a16="http://schemas.microsoft.com/office/drawing/2014/main" id="{F1DE9008-4CB9-4384-A3B3-03C38EF51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4"/>
          <a:stretch>
            <a:fillRect/>
          </a:stretch>
        </p:blipFill>
        <p:spPr bwMode="auto">
          <a:xfrm>
            <a:off x="0" y="0"/>
            <a:ext cx="35639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Afbeelding 2">
            <a:extLst>
              <a:ext uri="{FF2B5EF4-FFF2-40B4-BE49-F238E27FC236}">
                <a16:creationId xmlns:a16="http://schemas.microsoft.com/office/drawing/2014/main" id="{C3E394A1-5D01-4AC0-9F13-A40F12C1C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7"/>
          <a:stretch>
            <a:fillRect/>
          </a:stretch>
        </p:blipFill>
        <p:spPr bwMode="auto">
          <a:xfrm>
            <a:off x="5508625" y="6350"/>
            <a:ext cx="36353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kstvak 4">
            <a:extLst>
              <a:ext uri="{FF2B5EF4-FFF2-40B4-BE49-F238E27FC236}">
                <a16:creationId xmlns:a16="http://schemas.microsoft.com/office/drawing/2014/main" id="{B3A58893-F923-4030-974E-A1ADDC3F0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          </a:t>
            </a:r>
            <a:r>
              <a:rPr lang="nl-NL" altLang="nl-NL" sz="2800">
                <a:latin typeface="Calibri" panose="020F0502020204030204" pitchFamily="34" charset="0"/>
              </a:rPr>
              <a:t>pH &lt;  6,0                                         pH &gt; 7,6</a:t>
            </a:r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A3F7017D-2C1D-4A7D-9A56-71912923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9145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>
                <a:latin typeface="Calibri" panose="020F0502020204030204" pitchFamily="34" charset="0"/>
              </a:rPr>
              <a:t>Oplossingen van de indicator  broomthymolblauw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18BD49B-72E6-4E91-80C2-D80BF045D20D}"/>
              </a:ext>
            </a:extLst>
          </p:cNvPr>
          <p:cNvSpPr txBox="1"/>
          <p:nvPr/>
        </p:nvSpPr>
        <p:spPr>
          <a:xfrm>
            <a:off x="647997" y="5437485"/>
            <a:ext cx="681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zuur                                                      </a:t>
            </a:r>
            <a:r>
              <a:rPr lang="nl-NL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basisch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>
            <a:extLst>
              <a:ext uri="{FF2B5EF4-FFF2-40B4-BE49-F238E27FC236}">
                <a16:creationId xmlns:a16="http://schemas.microsoft.com/office/drawing/2014/main" id="{4112D885-E77D-412D-B4BB-02468EBBD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kstvak 2">
            <a:extLst>
              <a:ext uri="{FF2B5EF4-FFF2-40B4-BE49-F238E27FC236}">
                <a16:creationId xmlns:a16="http://schemas.microsoft.com/office/drawing/2014/main" id="{9C1B5C14-F8ED-459D-86BB-C1F7C6DD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800" dirty="0">
                <a:latin typeface="Calibri" panose="020F0502020204030204" pitchFamily="34" charset="0"/>
              </a:rPr>
              <a:t>Indicator  broomthymolblauw</a:t>
            </a:r>
          </a:p>
        </p:txBody>
      </p:sp>
      <p:sp>
        <p:nvSpPr>
          <p:cNvPr id="11268" name="Tekstvak 3">
            <a:extLst>
              <a:ext uri="{FF2B5EF4-FFF2-40B4-BE49-F238E27FC236}">
                <a16:creationId xmlns:a16="http://schemas.microsoft.com/office/drawing/2014/main" id="{9CE273CE-FE61-4541-8423-AA649D41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777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          </a:t>
            </a:r>
            <a:r>
              <a:rPr lang="nl-NL" altLang="nl-NL" sz="2800">
                <a:latin typeface="Calibri" panose="020F0502020204030204" pitchFamily="34" charset="0"/>
              </a:rPr>
              <a:t>pH &lt;  6,0                                         pH &gt; 7,6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Calibri" panose="020F0502020204030204" pitchFamily="34" charset="0"/>
              </a:rPr>
              <a:t>                                        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90F3D5E-8690-4A19-BBA9-B58473962C47}"/>
              </a:ext>
            </a:extLst>
          </p:cNvPr>
          <p:cNvSpPr txBox="1"/>
          <p:nvPr/>
        </p:nvSpPr>
        <p:spPr>
          <a:xfrm>
            <a:off x="647997" y="5437485"/>
            <a:ext cx="681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zuur                                                      </a:t>
            </a:r>
            <a:r>
              <a:rPr lang="nl-NL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basisch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>
            <a:extLst>
              <a:ext uri="{FF2B5EF4-FFF2-40B4-BE49-F238E27FC236}">
                <a16:creationId xmlns:a16="http://schemas.microsoft.com/office/drawing/2014/main" id="{1260C020-F5E5-4B75-8B1E-8B7B48CC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kstvak 2">
            <a:extLst>
              <a:ext uri="{FF2B5EF4-FFF2-40B4-BE49-F238E27FC236}">
                <a16:creationId xmlns:a16="http://schemas.microsoft.com/office/drawing/2014/main" id="{A45AD553-81CD-43D8-8546-04729426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800" dirty="0">
                <a:latin typeface="Calibri" panose="020F0502020204030204" pitchFamily="34" charset="0"/>
              </a:rPr>
              <a:t>Indicator  broomthymolblauw</a:t>
            </a:r>
          </a:p>
        </p:txBody>
      </p:sp>
      <p:sp>
        <p:nvSpPr>
          <p:cNvPr id="12292" name="Tekstvak 3">
            <a:extLst>
              <a:ext uri="{FF2B5EF4-FFF2-40B4-BE49-F238E27FC236}">
                <a16:creationId xmlns:a16="http://schemas.microsoft.com/office/drawing/2014/main" id="{8DE53101-250E-4F5E-AD32-F496E3E1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7771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Calibri" panose="020F0502020204030204" pitchFamily="34" charset="0"/>
              </a:rPr>
              <a:t>          </a:t>
            </a:r>
            <a:r>
              <a:rPr lang="nl-NL" altLang="nl-NL" sz="2800" dirty="0">
                <a:latin typeface="Calibri" panose="020F0502020204030204" pitchFamily="34" charset="0"/>
              </a:rPr>
              <a:t>pH &lt;  6,0                                         pH &gt; 7,6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			   6,0 – 7,6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Calibri" panose="020F0502020204030204" pitchFamily="34" charset="0"/>
              </a:rPr>
              <a:t>                                    </a:t>
            </a:r>
            <a:r>
              <a:rPr lang="nl-NL" altLang="nl-NL" sz="1400" dirty="0">
                <a:latin typeface="Calibri" panose="020F0502020204030204" pitchFamily="34" charset="0"/>
              </a:rPr>
              <a:t> </a:t>
            </a:r>
            <a:r>
              <a:rPr lang="nl-NL" altLang="nl-NL" sz="2400" dirty="0">
                <a:solidFill>
                  <a:srgbClr val="FF0000"/>
                </a:solidFill>
                <a:latin typeface="Calibri" panose="020F0502020204030204" pitchFamily="34" charset="0"/>
              </a:rPr>
              <a:t>mengkleur</a:t>
            </a:r>
            <a:r>
              <a:rPr lang="nl-NL" altLang="nl-NL" sz="2400" dirty="0">
                <a:latin typeface="Calibri" panose="020F0502020204030204" pitchFamily="34" charset="0"/>
              </a:rPr>
              <a:t>	</a:t>
            </a:r>
            <a:r>
              <a:rPr lang="nl-NL" altLang="nl-NL" sz="2800" dirty="0">
                <a:latin typeface="Calibri" panose="020F0502020204030204" pitchFamily="34" charset="0"/>
              </a:rPr>
              <a:t>	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181</Words>
  <Application>Microsoft Office PowerPoint</Application>
  <PresentationFormat>Diavoorstelling (4:3)</PresentationFormat>
  <Paragraphs>63</Paragraphs>
  <Slides>27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JenP</dc:creator>
  <cp:lastModifiedBy>Paul Boddeke</cp:lastModifiedBy>
  <cp:revision>90</cp:revision>
  <dcterms:created xsi:type="dcterms:W3CDTF">2010-01-06T19:35:17Z</dcterms:created>
  <dcterms:modified xsi:type="dcterms:W3CDTF">2023-03-05T15:30:59Z</dcterms:modified>
</cp:coreProperties>
</file>